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69" r:id="rId6"/>
    <p:sldId id="270" r:id="rId7"/>
    <p:sldId id="271" r:id="rId8"/>
    <p:sldId id="262" r:id="rId9"/>
    <p:sldId id="266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Inter" panose="020B0600000101010101" charset="0"/>
      <p:regular r:id="rId18"/>
    </p:embeddedFont>
    <p:embeddedFont>
      <p:font typeface="Inter Bold" panose="020B0600000101010101" charset="0"/>
      <p:regular r:id="rId19"/>
    </p:embeddedFont>
    <p:embeddedFont>
      <p:font typeface="Inter Semi-Bold" panose="020B0600000101010101" charset="0"/>
      <p:regular r:id="rId20"/>
    </p:embeddedFont>
    <p:embeddedFont>
      <p:font typeface="Inter Light" panose="020B0600000101010101" charset="0"/>
      <p:regular r:id="rId21"/>
    </p:embeddedFont>
    <p:embeddedFont>
      <p:font typeface="Source Han Sans KR" panose="020B0600000101010101" charset="-127"/>
      <p:regular r:id="rId22"/>
    </p:embeddedFont>
    <p:embeddedFont>
      <p:font typeface="Source Han Sans KR Bold" panose="020B0600000101010101" charset="-127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0"/>
    <a:srgbClr val="EBEEF0"/>
    <a:srgbClr val="C5C5C5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73789" autoAdjust="0"/>
  </p:normalViewPr>
  <p:slideViewPr>
    <p:cSldViewPr>
      <p:cViewPr varScale="1">
        <p:scale>
          <a:sx n="53" d="100"/>
          <a:sy n="53" d="100"/>
        </p:scale>
        <p:origin x="17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7FFBC-4E50-4AE0-BC11-BEB367FE9BA7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7DC67-E0B9-440B-A566-5D353FDF8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먹으면서 관리하자</a:t>
            </a:r>
            <a:r>
              <a:rPr lang="en-US" altLang="ko-KR" dirty="0" smtClean="0"/>
              <a:t>! </a:t>
            </a:r>
            <a:r>
              <a:rPr lang="ko-KR" altLang="en-US" dirty="0" smtClean="0"/>
              <a:t>밥먹고하조의 발표자 </a:t>
            </a:r>
            <a:r>
              <a:rPr lang="ko-KR" altLang="en-US" dirty="0" err="1" smtClean="0"/>
              <a:t>ㅇㅇㅇ입니다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4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목차입니다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3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팀의 프로젝트 주제에 대해 소개하겠습니다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프로젝트 주제는 음식 이미지를 분류하여 해당 음식의 정보를 제공하고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운동하려는 이유 즉 목표를 제시하면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맞는 추천을 하는 것입니다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입력된 개인정보를 기반으로 건강한 식습관 및 운동 목표 달성을 돕는 맞춤형 서비스 제공이 저희 팀의 프로젝트 목표입니다</a:t>
            </a:r>
            <a:r>
              <a:rPr lang="en-US" altLang="ko-KR" baseline="0" dirty="0" smtClean="0"/>
              <a:t>. 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외국인 이미지 이용 추천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일반사용자들 자연어 처리 모델 기반으로 재료 레시피 추천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66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좀 더 자세히 주요 기능 및 기대 효과에 대해 살펴보자면</a:t>
            </a:r>
            <a:r>
              <a:rPr lang="en-US" altLang="ko-KR" dirty="0" smtClean="0"/>
              <a:t>, CNN </a:t>
            </a:r>
            <a:r>
              <a:rPr lang="ko-KR" altLang="en-US" dirty="0" smtClean="0"/>
              <a:t>기반의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활용하여 이미지가 어떤 음식인지 판별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음식의 영양 정보 및 재료와 레시피를 제공하고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나아가 가지고 있는 재료로 조리할 수 있는 음식의 레시피를 제공할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가지고 있는 </a:t>
            </a:r>
            <a:r>
              <a:rPr lang="ko-KR" altLang="en-US" dirty="0" err="1" smtClean="0"/>
              <a:t>알러지와</a:t>
            </a:r>
            <a:r>
              <a:rPr lang="ko-KR" altLang="en-US" dirty="0" smtClean="0"/>
              <a:t> 고질병과 같은 신체적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질병적 개인정보를 수집하여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과잉된</a:t>
            </a:r>
            <a:r>
              <a:rPr lang="ko-KR" altLang="en-US" baseline="0" dirty="0" smtClean="0"/>
              <a:t> 혹은 과소한 영양성분이 무엇인지 판별하여 그를 해소할 방법을 식단이나 운동의 방법으로 제시할 계획입니다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체중 감소 혹은 근육</a:t>
            </a:r>
            <a:r>
              <a:rPr lang="ko-KR" altLang="en-US" baseline="0" dirty="0" smtClean="0"/>
              <a:t> 강화와 같은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운동으로 이루고자 하는 목적을 수집하여 수집된 개인 정보를 기반으로 적절한 운동을 제시하고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운동에 따른 예상 효과 및 필요 시간 등을 제시할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더불어 이런 서비스를 원활하게 제공 할 수 있도록 게시판이나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openAI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 </a:t>
            </a:r>
            <a:r>
              <a:rPr lang="ko-KR" altLang="en-US" baseline="0" dirty="0" err="1" smtClean="0"/>
              <a:t>챗봇</a:t>
            </a:r>
            <a:r>
              <a:rPr lang="ko-KR" altLang="en-US" baseline="0" dirty="0" smtClean="0"/>
              <a:t> 상담을 제공하고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데이터베이스에 회원 정보 및 여러 데이터들을 저장할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82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본 주요 기능과 기대효과를 기술적으로 보자면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허깅페이스</a:t>
            </a:r>
            <a:r>
              <a:rPr lang="ko-KR" altLang="en-US" dirty="0" smtClean="0"/>
              <a:t> 등을 통해 </a:t>
            </a:r>
            <a:r>
              <a:rPr lang="ko-KR" altLang="en-US" dirty="0" err="1" smtClean="0"/>
              <a:t>사전학습된</a:t>
            </a:r>
            <a:r>
              <a:rPr lang="ko-KR" altLang="en-US" dirty="0" smtClean="0"/>
              <a:t> 모델을 활용하여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이미지는 </a:t>
            </a:r>
            <a:r>
              <a:rPr lang="en-US" altLang="ko-KR" dirty="0" smtClean="0"/>
              <a:t>CNN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기반의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모델로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자연어 처리는 트랜스포머 알고리즘을 사용한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모델로 </a:t>
            </a:r>
            <a:r>
              <a:rPr lang="ko-KR" altLang="en-US" baseline="0" dirty="0" err="1" smtClean="0"/>
              <a:t>텐서플로우와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파이토치를</a:t>
            </a:r>
            <a:r>
              <a:rPr lang="ko-KR" altLang="en-US" baseline="0" dirty="0" smtClean="0"/>
              <a:t> 활용하여 구현할 계획입니다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이 모델들을 학습하기위해 필요한 음식 이미지 </a:t>
            </a:r>
            <a:r>
              <a:rPr lang="ko-KR" altLang="en-US" baseline="0" dirty="0" err="1" smtClean="0"/>
              <a:t>데이터셋은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AI HUB</a:t>
            </a:r>
            <a:r>
              <a:rPr lang="ko-KR" altLang="en-US" baseline="0" dirty="0" smtClean="0"/>
              <a:t>를 통해 수집하였고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추가로 필요하다고 판단되는 데이터 셋은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hub</a:t>
            </a:r>
            <a:r>
              <a:rPr lang="ko-KR" altLang="en-US" baseline="0" dirty="0" smtClean="0"/>
              <a:t>나 </a:t>
            </a:r>
            <a:r>
              <a:rPr lang="ko-KR" altLang="en-US" baseline="0" dirty="0" err="1" smtClean="0"/>
              <a:t>캐글</a:t>
            </a:r>
            <a:r>
              <a:rPr lang="ko-KR" altLang="en-US" baseline="0" dirty="0" smtClean="0"/>
              <a:t> 등을 통해 수집할 예정이며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사용자와 상담을 위한 </a:t>
            </a:r>
            <a:r>
              <a:rPr lang="ko-KR" altLang="en-US" baseline="0" dirty="0" err="1" smtClean="0"/>
              <a:t>챗봇은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opoenAI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GPT API</a:t>
            </a:r>
            <a:r>
              <a:rPr lang="ko-KR" altLang="en-US" baseline="0" dirty="0" smtClean="0"/>
              <a:t>를 활용하여 구현할 계획입니다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뿐만 아니라 개인정보는 </a:t>
            </a:r>
            <a:r>
              <a:rPr lang="ko-KR" altLang="en-US" baseline="0" dirty="0" err="1" smtClean="0"/>
              <a:t>회원가입시</a:t>
            </a:r>
            <a:r>
              <a:rPr lang="ko-KR" altLang="en-US" baseline="0" dirty="0" smtClean="0"/>
              <a:t> 수집하고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음식의 영양 정보와 레시피 등은 웹 </a:t>
            </a:r>
            <a:r>
              <a:rPr lang="ko-KR" altLang="en-US" baseline="0" dirty="0" err="1" smtClean="0"/>
              <a:t>크로울링을</a:t>
            </a:r>
            <a:r>
              <a:rPr lang="ko-KR" altLang="en-US" baseline="0" dirty="0" smtClean="0"/>
              <a:t> 통해 수집하여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수집된 데이터들은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이나 오라클을 활용하여 데이터 베이스에 저장하여 사용할 계획입니다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이렇게 수집한 데이터들과 학습된 모델들을 웹으로 서비스하기 위해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플라스크 등을 활용할 예정이며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웹 서비스는 </a:t>
            </a:r>
            <a:r>
              <a:rPr lang="en-US" altLang="ko-KR" dirty="0" smtClean="0"/>
              <a:t>AWS</a:t>
            </a:r>
            <a:r>
              <a:rPr lang="ko-KR" altLang="en-US" baseline="0" dirty="0" smtClean="0"/>
              <a:t> 등의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플랫폼을 활용하거나 </a:t>
            </a:r>
            <a:r>
              <a:rPr lang="ko-KR" altLang="en-US" baseline="0" dirty="0" err="1" smtClean="0"/>
              <a:t>도커로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컨테이너화</a:t>
            </a:r>
            <a:r>
              <a:rPr lang="ko-KR" altLang="en-US" baseline="0" dirty="0" smtClean="0"/>
              <a:t> 하여 최종적으로 사용자가 서비스를 사용할 수 있게 배포할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계획입니다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45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구현한 것들을 웹 어플리케이션 구조 측면에서 정리해서 보자면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회원 가입 시에는 사용자가 이용하는 브라우저에서 회원가입을 하면서 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등 개인 정보를 입력합니다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이렇게 입력된</a:t>
            </a:r>
            <a:r>
              <a:rPr lang="ko-KR" altLang="en-US" baseline="0" dirty="0" smtClean="0"/>
              <a:t> 정보는 플라스크로 구현된 웹 서버를 통해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로 구현한 데이터베이스에 저장됩니다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그리고 사용자가 서비스를 이용할 때에는 브라우저를 통해 음식 사진에 대한 </a:t>
            </a:r>
            <a:r>
              <a:rPr lang="ko-KR" altLang="en-US" baseline="0" dirty="0" err="1" smtClean="0"/>
              <a:t>게시글을</a:t>
            </a:r>
            <a:r>
              <a:rPr lang="ko-KR" altLang="en-US" baseline="0" dirty="0" smtClean="0"/>
              <a:t> 올리면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웹 서버에서 해당 요청을 </a:t>
            </a:r>
            <a:r>
              <a:rPr lang="en-US" altLang="ko-KR" baseline="0" dirty="0" smtClean="0"/>
              <a:t>API </a:t>
            </a:r>
            <a:r>
              <a:rPr lang="ko-KR" altLang="en-US" baseline="0" dirty="0" smtClean="0"/>
              <a:t>서버와 데이터베이스로 보내고</a:t>
            </a:r>
            <a:r>
              <a:rPr lang="en-US" altLang="ko-KR" baseline="0" dirty="0" smtClean="0"/>
              <a:t>, API </a:t>
            </a:r>
            <a:r>
              <a:rPr lang="ko-KR" altLang="en-US" baseline="0" dirty="0" smtClean="0"/>
              <a:t>서버에서는 해당 음식이 무슨 음식인지 분류하는 이미지 분류 모델이 작동하며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이로 인해 판별된 음식에 대한 정보는 데이터베이스에서 불러옵니다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사용자에게 판별된 음식의 이름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영양소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재료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레시피 정보를 제공합니다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과정에서 가입된 회원이라면 제공받은 개인정보도 데이터베이스에서 불러와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오늘 하루 해당 사용자의 지나치거나 혹은 부족한 영양소가 무엇인지 계산한 다음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회원인 사용자에게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트랜스포머 기반의 자연어 처리 모델이 계산된 수치를 기반으로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오늘 하루 부족해서 더 채워야 하는 영양소는 무엇이고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충분한 영양소는 무엇인지 알려줍니다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뿐만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사용자가 </a:t>
            </a:r>
            <a:r>
              <a:rPr lang="ko-KR" altLang="en-US" baseline="0" dirty="0" err="1" smtClean="0"/>
              <a:t>과잉된</a:t>
            </a:r>
            <a:r>
              <a:rPr lang="ko-KR" altLang="en-US" baseline="0" dirty="0" smtClean="0"/>
              <a:t> 영양을 해소하기위해 어떤 운동을 해야할지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혹은 자신이 가지고 있는 재료를 기반으로 어떤 음식을 조리할 수 있는지 문의할 경우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요청받은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웹서버는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벡터디비에</a:t>
            </a:r>
            <a:r>
              <a:rPr lang="ko-KR" altLang="en-US" baseline="0" dirty="0" smtClean="0"/>
              <a:t> 질문 정보를 넘겨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벡터 </a:t>
            </a:r>
            <a:r>
              <a:rPr lang="ko-KR" altLang="en-US" baseline="0" dirty="0" err="1" smtClean="0"/>
              <a:t>디비에서</a:t>
            </a:r>
            <a:r>
              <a:rPr lang="ko-KR" altLang="en-US" baseline="0" dirty="0" smtClean="0"/>
              <a:t> 유사한 정보를 검색하여 이를 오픈 </a:t>
            </a:r>
            <a:r>
              <a:rPr lang="en-US" altLang="ko-KR" baseline="0" dirty="0" err="1" smtClean="0"/>
              <a:t>ai</a:t>
            </a:r>
            <a:r>
              <a:rPr lang="ko-KR" altLang="en-US" baseline="0" dirty="0" smtClean="0"/>
              <a:t>의 </a:t>
            </a:r>
            <a:r>
              <a:rPr lang="ko-KR" altLang="en-US" baseline="0" dirty="0" err="1" smtClean="0"/>
              <a:t>챗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GPT</a:t>
            </a:r>
            <a:r>
              <a:rPr lang="ko-KR" altLang="en-US" baseline="0" dirty="0" smtClean="0"/>
              <a:t>에 넘기면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해당 </a:t>
            </a:r>
            <a:r>
              <a:rPr lang="ko-KR" altLang="en-US" baseline="0" dirty="0" err="1" smtClean="0"/>
              <a:t>챗봇이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rag </a:t>
            </a:r>
            <a:r>
              <a:rPr lang="ko-KR" altLang="en-US" baseline="0" dirty="0" smtClean="0"/>
              <a:t>기반으로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데이터를 기반으로 사용자에게 응답할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180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이에 대한 저희의 웹 서비스 화면 </a:t>
            </a:r>
            <a:r>
              <a:rPr lang="ko-KR" altLang="en-US" dirty="0" err="1" smtClean="0"/>
              <a:t>예상도는</a:t>
            </a:r>
            <a:r>
              <a:rPr lang="ko-KR" altLang="en-US" dirty="0" smtClean="0"/>
              <a:t> 이와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회원가입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사용자의 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나이 등 개인정보를 수집했다는 가정하에 만들었습니다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회원이 음식 이미지를 게시판 혹은 서비스 화면에 업로드하면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음식에 대한 설명과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회원 정보를 기반으로 한 설명이 나오고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저장된 개인정보와 </a:t>
            </a:r>
            <a:r>
              <a:rPr lang="ko-KR" altLang="en-US" baseline="0" dirty="0" err="1" smtClean="0"/>
              <a:t>챗봇을</a:t>
            </a:r>
            <a:r>
              <a:rPr lang="ko-KR" altLang="en-US" baseline="0" dirty="0" smtClean="0"/>
              <a:t> 기반으로 하여 적절한 운동이나 레시피 등을 문의하면 그에 따른 적절한 응답을 받을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이때 과소한 영양소를 효과적으로 채울 수 있는 영양제 추천 및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식자재 추천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280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작업들을 하기 위한 예상 프로젝트 일정은 다음과 같습니다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더불어 모든 팀 구성원들은 같은 데이터 셋을 기반으로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각자 원하는 사전학습모델을 활용하여 각자 모델을 만든 뒤 가장 성능이 뛰어난 모델들을 취사선택하고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웹 </a:t>
            </a:r>
            <a:r>
              <a:rPr lang="ko-KR" altLang="en-US" dirty="0" err="1" smtClean="0"/>
              <a:t>서비스역시</a:t>
            </a:r>
            <a:r>
              <a:rPr lang="ko-KR" altLang="en-US" dirty="0" smtClean="0"/>
              <a:t> 각자 개발한 뒤 팀원의 회의를 거쳐 가장 좋다고 생각하는 것을 선택할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첫 </a:t>
            </a:r>
            <a:r>
              <a:rPr lang="en-US" altLang="ko-KR" dirty="0" smtClean="0"/>
              <a:t>4</a:t>
            </a:r>
            <a:r>
              <a:rPr lang="ko-KR" altLang="en-US" dirty="0" smtClean="0"/>
              <a:t>주 동안 데이터 수집 및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개발하고</a:t>
            </a:r>
            <a:r>
              <a:rPr lang="en-US" altLang="ko-KR" dirty="0" smtClean="0"/>
              <a:t>, 5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7</a:t>
            </a:r>
            <a:r>
              <a:rPr lang="ko-KR" altLang="en-US" dirty="0" smtClean="0"/>
              <a:t>주차 동안 웹 서비스를 개발 할 예정이며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남은 이틀 동안 프로젝트 발표 자료 제작 및 발표를 할 예정입니다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71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857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2200" y="934619"/>
            <a:ext cx="4266296" cy="890120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43200" y="3869713"/>
            <a:ext cx="12801600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먹으면서 관리하자</a:t>
            </a:r>
            <a:r>
              <a:rPr lang="en-US" altLang="ko-KR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!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1238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 err="1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밥먹고하조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10285" y="1020607"/>
            <a:ext cx="383012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Nutrition and Fitness Wellness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8464852"/>
            <a:ext cx="3237739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altLang="ko-KR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팀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9" y="8902121"/>
            <a:ext cx="5225095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이유리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임병남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조수연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최현묵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7200" y="5828007"/>
            <a:ext cx="97536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이미지를 분류</a:t>
            </a:r>
            <a:r>
              <a:rPr lang="en-US" altLang="ko-KR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건강 관리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1"/>
          <p:cNvSpPr txBox="1"/>
          <p:nvPr/>
        </p:nvSpPr>
        <p:spPr>
          <a:xfrm>
            <a:off x="13702553" y="7434048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프로젝트 일정</a:t>
            </a:r>
            <a:endParaRPr lang="en-US" b="0" dirty="0">
              <a:sym typeface="Source Han Sans KR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4244251" y="7472672"/>
            <a:ext cx="8862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13716000" y="2482220"/>
            <a:ext cx="4419600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프로젝트 소개</a:t>
            </a:r>
            <a:endParaRPr lang="en-US" b="0" dirty="0"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16000" y="3464737"/>
            <a:ext cx="4419600" cy="81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주요 </a:t>
            </a:r>
            <a:r>
              <a:rPr lang="ko-KR" altLang="en-US" b="0" dirty="0" smtClean="0">
                <a:sym typeface="Source Han Sans KR"/>
              </a:rPr>
              <a:t>기능 및 기대 효과</a:t>
            </a:r>
            <a:endParaRPr lang="en-US" b="0" dirty="0"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8" y="2491745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8" y="3517926"/>
            <a:ext cx="884870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 AND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</a:t>
            </a:r>
            <a:r>
              <a:rPr lang="en-US" altLang="ko-KR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OUTCOMES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1377960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73169"/>
            <a:ext cx="134382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485744" y="456065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85744" y="5548684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5744" y="653671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485744" y="752474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01184" y="4454593"/>
            <a:ext cx="137796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436017"/>
            <a:ext cx="1384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4" y="6417441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8" y="4394130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16000" y="4454564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기술 스택</a:t>
            </a:r>
            <a:endParaRPr lang="en-US" b="0" dirty="0">
              <a:sym typeface="Source Han Sans KR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4244251" y="5420311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WEB APPLICATION ARCHITECTURE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3702553" y="5447725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애플리케이션 구조</a:t>
            </a:r>
            <a:endParaRPr lang="en-US" b="0" dirty="0">
              <a:sym typeface="Source Han Sans KR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1701184" y="7398865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06</a:t>
            </a:r>
            <a:endParaRPr lang="en-US" sz="300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4244251" y="644649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13702553" y="6440886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 smtClean="0">
                <a:sym typeface="Source Han Sans KR"/>
              </a:rPr>
              <a:t>웹 서비스 화면 예상도</a:t>
            </a:r>
            <a:endParaRPr lang="en-US" b="0" dirty="0">
              <a:sym typeface="Source Han Sans KR"/>
            </a:endParaRPr>
          </a:p>
        </p:txBody>
      </p:sp>
      <p:sp>
        <p:nvSpPr>
          <p:cNvPr id="27" name="AutoShape 12"/>
          <p:cNvSpPr/>
          <p:nvPr/>
        </p:nvSpPr>
        <p:spPr>
          <a:xfrm flipV="1">
            <a:off x="1485744" y="851278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그룹 27"/>
          <p:cNvGrpSpPr/>
          <p:nvPr/>
        </p:nvGrpSpPr>
        <p:grpSpPr>
          <a:xfrm>
            <a:off x="4377858" y="4914900"/>
            <a:ext cx="2124596" cy="2124593"/>
            <a:chOff x="3505198" y="4077964"/>
            <a:chExt cx="2124596" cy="2124593"/>
          </a:xfrm>
        </p:grpSpPr>
        <p:grpSp>
          <p:nvGrpSpPr>
            <p:cNvPr id="4" name="Group 4"/>
            <p:cNvGrpSpPr/>
            <p:nvPr/>
          </p:nvGrpSpPr>
          <p:grpSpPr>
            <a:xfrm>
              <a:off x="3505200" y="4077964"/>
              <a:ext cx="2124593" cy="212459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505198" y="4951348"/>
              <a:ext cx="2124596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Food</a:t>
              </a:r>
              <a:endParaRPr lang="en-US" sz="24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771281" y="4914900"/>
            <a:ext cx="2138862" cy="2124593"/>
            <a:chOff x="12911081" y="4077964"/>
            <a:chExt cx="2138862" cy="2124593"/>
          </a:xfrm>
        </p:grpSpPr>
        <p:grpSp>
          <p:nvGrpSpPr>
            <p:cNvPr id="7" name="Group 7"/>
            <p:cNvGrpSpPr/>
            <p:nvPr/>
          </p:nvGrpSpPr>
          <p:grpSpPr>
            <a:xfrm>
              <a:off x="12918216" y="4077964"/>
              <a:ext cx="2124593" cy="212459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911081" y="4951348"/>
              <a:ext cx="2138862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Fitness</a:t>
              </a:r>
              <a:endParaRPr lang="en-US" sz="24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74570" y="2513304"/>
            <a:ext cx="2124594" cy="2124593"/>
            <a:chOff x="8211707" y="4077964"/>
            <a:chExt cx="2124594" cy="2124593"/>
          </a:xfrm>
        </p:grpSpPr>
        <p:grpSp>
          <p:nvGrpSpPr>
            <p:cNvPr id="10" name="Group 10"/>
            <p:cNvGrpSpPr/>
            <p:nvPr/>
          </p:nvGrpSpPr>
          <p:grpSpPr>
            <a:xfrm>
              <a:off x="8211708" y="4077964"/>
              <a:ext cx="2124593" cy="212459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211707" y="4832099"/>
              <a:ext cx="2124594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Personalized</a:t>
              </a:r>
              <a:b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</a:b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Wellness</a:t>
              </a:r>
              <a:endParaRPr lang="en-US" sz="24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09" y="4077964"/>
            <a:ext cx="3245191" cy="6209036"/>
          </a:xfrm>
          <a:prstGeom prst="rect">
            <a:avLst/>
          </a:prstGeom>
        </p:spPr>
      </p:pic>
      <p:sp>
        <p:nvSpPr>
          <p:cNvPr id="34" name="TextBox 12"/>
          <p:cNvSpPr txBox="1"/>
          <p:nvPr/>
        </p:nvSpPr>
        <p:spPr>
          <a:xfrm>
            <a:off x="4350964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11764967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추천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8057965" y="5018678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맞춤 관리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63592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977595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164279" y="5474833"/>
            <a:ext cx="1938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"/>
          <p:cNvSpPr txBox="1"/>
          <p:nvPr/>
        </p:nvSpPr>
        <p:spPr>
          <a:xfrm>
            <a:off x="4022311" y="8056703"/>
            <a:ext cx="283569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외국인 대상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번역 제공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모든 사용자 대상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재료 제공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9" name="TextBox 12"/>
          <p:cNvSpPr txBox="1"/>
          <p:nvPr/>
        </p:nvSpPr>
        <p:spPr>
          <a:xfrm>
            <a:off x="11557529" y="8056703"/>
            <a:ext cx="253947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개인정보 활용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사용자에게 적합한 운동 방법</a:t>
            </a:r>
            <a:r>
              <a:rPr lang="en-US" altLang="ko-KR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효과 제공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0" name="TextBox 12"/>
          <p:cNvSpPr txBox="1"/>
          <p:nvPr/>
        </p:nvSpPr>
        <p:spPr>
          <a:xfrm>
            <a:off x="7655702" y="5694503"/>
            <a:ext cx="2969466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정보 기반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일일 과잉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과소 영양소 확인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과소 영양소를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충족할 식재료 추천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처리 </a:t>
            </a:r>
            <a:r>
              <a:rPr lang="ko-KR" altLang="en-US" sz="2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모델기반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2875"/>
            <a:ext cx="3571875" cy="6334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416586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69085" y="2142993"/>
            <a:ext cx="3619500" cy="528136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1635785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04705" y="2191618"/>
            <a:ext cx="274826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음식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332993" y="2142993"/>
            <a:ext cx="3619500" cy="528136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2" name="TextBox 12"/>
          <p:cNvSpPr txBox="1"/>
          <p:nvPr/>
        </p:nvSpPr>
        <p:spPr>
          <a:xfrm>
            <a:off x="7599693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768613" y="2191618"/>
            <a:ext cx="274826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개인화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3670" y="3742174"/>
            <a:ext cx="431033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 분류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영양 정보 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</a:t>
            </a:r>
            <a:r>
              <a:rPr lang="en-US" altLang="ko-KR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56025" y="3238500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43552" y="3742174"/>
            <a:ext cx="439838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정보 수집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신체 정보 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성별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키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몸무게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질병 정보 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u="none" strike="noStrike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알러지</a:t>
            </a:r>
            <a:r>
              <a:rPr lang="en-US" altLang="ko-KR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고질병 등</a:t>
            </a:r>
            <a:r>
              <a:rPr lang="en-US" altLang="ko-KR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19933" y="3238500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8818" y="710088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이미지가 어떤 음식인지 판별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판별된 음식의 영양 정보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판별된 음식의 재료 및 조리법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가지고 있는 재료로 조리할 수 있는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제공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56025" y="6597213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52726" y="7100887"/>
            <a:ext cx="498003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수집된 개인정보를 기반으로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/>
            </a:r>
            <a:b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과잉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과소한 영양 성분 도출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과소한 영양 성분을 보충할 식단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u="none" strike="noStrike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과잉된</a:t>
            </a: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영양 성분을 해소할 방법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식단적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방법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운동적 방법</a:t>
            </a:r>
            <a:r>
              <a:rPr 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519933" y="6597213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 </a:t>
            </a:r>
            <a:r>
              <a:rPr lang="en-US" altLang="ko-KR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AND EXPECTED OUTCOMES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4" name="Freeform 11"/>
          <p:cNvSpPr/>
          <p:nvPr/>
        </p:nvSpPr>
        <p:spPr>
          <a:xfrm>
            <a:off x="13296900" y="2142993"/>
            <a:ext cx="3619500" cy="528136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5" name="TextBox 12"/>
          <p:cNvSpPr txBox="1"/>
          <p:nvPr/>
        </p:nvSpPr>
        <p:spPr>
          <a:xfrm>
            <a:off x="13563600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33" name="TextBox 13"/>
          <p:cNvSpPr txBox="1"/>
          <p:nvPr/>
        </p:nvSpPr>
        <p:spPr>
          <a:xfrm>
            <a:off x="13732520" y="2191618"/>
            <a:ext cx="274826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운동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2907459" y="3742174"/>
            <a:ext cx="439838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목표 수집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방법 및 효과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</p:txBody>
      </p:sp>
      <p:sp>
        <p:nvSpPr>
          <p:cNvPr id="39" name="TextBox 21"/>
          <p:cNvSpPr txBox="1"/>
          <p:nvPr/>
        </p:nvSpPr>
        <p:spPr>
          <a:xfrm>
            <a:off x="14483840" y="3238500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TextBox 26"/>
          <p:cNvSpPr txBox="1"/>
          <p:nvPr/>
        </p:nvSpPr>
        <p:spPr>
          <a:xfrm>
            <a:off x="12616633" y="7100887"/>
            <a:ext cx="498003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원하는 목표와 개인 정보에 따라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적절한 운동을 제시하는 자연어 생산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운동의 효과를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2" name="TextBox 27"/>
          <p:cNvSpPr txBox="1"/>
          <p:nvPr/>
        </p:nvSpPr>
        <p:spPr>
          <a:xfrm>
            <a:off x="14483840" y="6597213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528400" y="3443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52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528400" y="8261940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634551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4859424"/>
            <a:ext cx="3177222" cy="2672344"/>
          </a:xfrm>
          <a:prstGeom prst="rect">
            <a:avLst/>
          </a:prstGeom>
        </p:spPr>
      </p:pic>
      <p:sp>
        <p:nvSpPr>
          <p:cNvPr id="6" name="TextBox 18"/>
          <p:cNvSpPr txBox="1"/>
          <p:nvPr/>
        </p:nvSpPr>
        <p:spPr>
          <a:xfrm>
            <a:off x="639093" y="7513945"/>
            <a:ext cx="2543378" cy="221599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</a:t>
            </a:r>
            <a:r>
              <a:rPr 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</a:t>
            </a:r>
            <a:endParaRPr lang="en-US" altLang="ko-KR" sz="2400" b="1" dirty="0" smtClean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수집</a:t>
            </a:r>
            <a:r>
              <a:rPr 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ctr"/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영양 정보</a:t>
            </a:r>
            <a:endParaRPr lang="en-US" altLang="ko-KR" sz="2400" b="1" dirty="0" smtClean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레시피</a:t>
            </a:r>
            <a:endParaRPr lang="en-US" altLang="ko-KR" sz="2400" b="1" dirty="0" smtClean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400" b="1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Crawling</a:t>
            </a:r>
            <a:r>
              <a:rPr lang="en-US" altLang="ko-KR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639093" y="2695602"/>
            <a:ext cx="2543378" cy="221599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CNN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altLang="ko-KR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Transformer</a:t>
            </a:r>
          </a:p>
          <a:p>
            <a:pPr algn="ctr"/>
            <a:r>
              <a:rPr lang="en-US" altLang="ko-KR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en-US" altLang="ko-KR" sz="2400" b="1" dirty="0" err="1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Huggingface</a:t>
            </a:r>
            <a:r>
              <a:rPr lang="en-US" altLang="ko-KR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  <a:p>
            <a:pPr algn="ctr"/>
            <a:endParaRPr lang="en-US" altLang="ko-KR" sz="2400" b="1" dirty="0" smtClean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altLang="ko-KR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Dataset</a:t>
            </a:r>
          </a:p>
          <a:p>
            <a:pPr algn="ctr"/>
            <a:r>
              <a:rPr lang="en-US" altLang="ko-KR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(AI Hub)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639093" y="6010930"/>
            <a:ext cx="2543378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 err="1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7147380"/>
            <a:ext cx="2880000" cy="29491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1990" r="22352" b="22010"/>
          <a:stretch/>
        </p:blipFill>
        <p:spPr>
          <a:xfrm>
            <a:off x="3182471" y="2363596"/>
            <a:ext cx="2880000" cy="28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5805596"/>
            <a:ext cx="2880000" cy="780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40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15746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4" r="19621" b="17595"/>
          <a:stretch/>
        </p:blipFill>
        <p:spPr>
          <a:xfrm>
            <a:off x="8551500" y="4700953"/>
            <a:ext cx="3600000" cy="2989286"/>
          </a:xfrm>
          <a:prstGeom prst="rect">
            <a:avLst/>
          </a:prstGeom>
        </p:spPr>
      </p:pic>
      <p:cxnSp>
        <p:nvCxnSpPr>
          <p:cNvPr id="31" name="직선 연결선 30"/>
          <p:cNvCxnSpPr>
            <a:stCxn id="44" idx="3"/>
            <a:endCxn id="49" idx="1"/>
          </p:cNvCxnSpPr>
          <p:nvPr/>
        </p:nvCxnSpPr>
        <p:spPr>
          <a:xfrm>
            <a:off x="12294600" y="6195596"/>
            <a:ext cx="1339951" cy="0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37" idx="3"/>
            <a:endCxn id="43" idx="1"/>
          </p:cNvCxnSpPr>
          <p:nvPr/>
        </p:nvCxnSpPr>
        <p:spPr>
          <a:xfrm>
            <a:off x="6248400" y="3803596"/>
            <a:ext cx="2160000" cy="2392000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38" idx="3"/>
            <a:endCxn id="43" idx="1"/>
          </p:cNvCxnSpPr>
          <p:nvPr/>
        </p:nvCxnSpPr>
        <p:spPr>
          <a:xfrm>
            <a:off x="6248400" y="6195596"/>
            <a:ext cx="2160000" cy="0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9" idx="3"/>
            <a:endCxn id="43" idx="1"/>
          </p:cNvCxnSpPr>
          <p:nvPr/>
        </p:nvCxnSpPr>
        <p:spPr>
          <a:xfrm flipV="1">
            <a:off x="6248400" y="6195596"/>
            <a:ext cx="2160000" cy="2426344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18"/>
          <p:cNvSpPr txBox="1"/>
          <p:nvPr/>
        </p:nvSpPr>
        <p:spPr>
          <a:xfrm>
            <a:off x="14185322" y="5683599"/>
            <a:ext cx="2543378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</a:t>
            </a:r>
            <a:endParaRPr lang="en-US" sz="40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160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" name="직선 화살표 연결선 142"/>
          <p:cNvCxnSpPr/>
          <p:nvPr/>
        </p:nvCxnSpPr>
        <p:spPr>
          <a:xfrm rot="13500000" flipH="1" flipV="1">
            <a:off x="14577805" y="6932668"/>
            <a:ext cx="180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직선 화살표 연결선 143"/>
          <p:cNvCxnSpPr/>
          <p:nvPr/>
        </p:nvCxnSpPr>
        <p:spPr>
          <a:xfrm rot="13500000">
            <a:off x="13800309" y="6932668"/>
            <a:ext cx="180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8576707" y="8267700"/>
            <a:ext cx="306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/>
          <p:cNvCxnSpPr/>
          <p:nvPr/>
        </p:nvCxnSpPr>
        <p:spPr>
          <a:xfrm flipH="1">
            <a:off x="8576707" y="8786387"/>
            <a:ext cx="306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8639716" y="4196776"/>
            <a:ext cx="306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/>
          <p:cNvCxnSpPr/>
          <p:nvPr/>
        </p:nvCxnSpPr>
        <p:spPr>
          <a:xfrm flipH="1">
            <a:off x="8639716" y="4715463"/>
            <a:ext cx="306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13137805" y="4196776"/>
            <a:ext cx="2701788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 flipH="1">
            <a:off x="13137805" y="4715463"/>
            <a:ext cx="234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32" idx="2"/>
            <a:endCxn id="33" idx="0"/>
          </p:cNvCxnSpPr>
          <p:nvPr/>
        </p:nvCxnSpPr>
        <p:spPr>
          <a:xfrm flipH="1">
            <a:off x="5102143" y="5456807"/>
            <a:ext cx="80858" cy="2247839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stCxn id="25" idx="3"/>
            <a:endCxn id="32" idx="1"/>
          </p:cNvCxnSpPr>
          <p:nvPr/>
        </p:nvCxnSpPr>
        <p:spPr>
          <a:xfrm>
            <a:off x="2040792" y="4633528"/>
            <a:ext cx="2332209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18"/>
          <p:cNvSpPr txBox="1"/>
          <p:nvPr/>
        </p:nvSpPr>
        <p:spPr>
          <a:xfrm>
            <a:off x="1452458" y="4157600"/>
            <a:ext cx="3313666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</a:t>
            </a:r>
            <a:endParaRPr lang="en-US" altLang="ko-KR" sz="20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endParaRPr lang="en-US" altLang="ko-KR" sz="20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altLang="ko-KR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</a:t>
            </a:r>
            <a:r>
              <a:rPr lang="ko-KR" altLang="en-US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성별</a:t>
            </a:r>
            <a:r>
              <a:rPr lang="en-US" altLang="ko-KR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키</a:t>
            </a:r>
            <a:r>
              <a:rPr lang="en-US" altLang="ko-KR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몸무게</a:t>
            </a:r>
            <a:r>
              <a:rPr lang="en-US" altLang="ko-KR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</a:t>
            </a:r>
          </a:p>
          <a:p>
            <a:pPr algn="ctr"/>
            <a:r>
              <a:rPr lang="en-US" altLang="ko-KR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1600" b="1" dirty="0" err="1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알러지</a:t>
            </a:r>
            <a:r>
              <a:rPr lang="ko-KR" altLang="en-US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등</a:t>
            </a:r>
            <a:r>
              <a:rPr lang="en-US" altLang="ko-KR" sz="16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WEB APPLICATION ARCHITECTURE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85" r="49580"/>
          <a:stretch/>
        </p:blipFill>
        <p:spPr>
          <a:xfrm>
            <a:off x="6947455" y="7704646"/>
            <a:ext cx="1807327" cy="174240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4382143" y="7704646"/>
            <a:ext cx="1440000" cy="1743728"/>
          </a:xfrm>
          <a:prstGeom prst="rect">
            <a:avLst/>
          </a:prstGeom>
        </p:spPr>
      </p:pic>
      <p:grpSp>
        <p:nvGrpSpPr>
          <p:cNvPr id="73" name="그룹 72"/>
          <p:cNvGrpSpPr/>
          <p:nvPr/>
        </p:nvGrpSpPr>
        <p:grpSpPr>
          <a:xfrm>
            <a:off x="319463" y="3909628"/>
            <a:ext cx="1721329" cy="1447800"/>
            <a:chOff x="238605" y="4397132"/>
            <a:chExt cx="1721329" cy="14478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2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  <a:endParaRPr lang="en-US" sz="40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4373001" y="3810249"/>
            <a:ext cx="1620000" cy="1646558"/>
          </a:xfrm>
          <a:prstGeom prst="rect">
            <a:avLst/>
          </a:prstGeom>
        </p:spPr>
      </p:pic>
      <p:sp>
        <p:nvSpPr>
          <p:cNvPr id="50" name="TextBox 18"/>
          <p:cNvSpPr txBox="1"/>
          <p:nvPr/>
        </p:nvSpPr>
        <p:spPr>
          <a:xfrm>
            <a:off x="1430194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회원가입 시</a:t>
            </a:r>
            <a:r>
              <a:rPr lang="en-US" altLang="ko-KR" sz="4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53" name="TextBox 18"/>
          <p:cNvSpPr txBox="1"/>
          <p:nvPr/>
        </p:nvSpPr>
        <p:spPr>
          <a:xfrm>
            <a:off x="10708387" y="2337389"/>
            <a:ext cx="327922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</a:t>
            </a:r>
            <a:r>
              <a:rPr lang="ko-KR" altLang="en-US" sz="4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이용 시</a:t>
            </a:r>
            <a:r>
              <a:rPr lang="en-US" altLang="ko-KR" sz="4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]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6" name="TextBox 18"/>
          <p:cNvSpPr txBox="1"/>
          <p:nvPr/>
        </p:nvSpPr>
        <p:spPr>
          <a:xfrm>
            <a:off x="31946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7" name="TextBox 18"/>
          <p:cNvSpPr txBox="1"/>
          <p:nvPr/>
        </p:nvSpPr>
        <p:spPr>
          <a:xfrm>
            <a:off x="4322336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8" name="TextBox 18"/>
          <p:cNvSpPr txBox="1"/>
          <p:nvPr/>
        </p:nvSpPr>
        <p:spPr>
          <a:xfrm>
            <a:off x="4241477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69" name="TextBox 18"/>
          <p:cNvSpPr txBox="1"/>
          <p:nvPr/>
        </p:nvSpPr>
        <p:spPr>
          <a:xfrm>
            <a:off x="3445308" y="6609035"/>
            <a:ext cx="331366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저장</a:t>
            </a:r>
            <a:endParaRPr lang="en-US" altLang="ko-KR" sz="20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1708857" y="7704646"/>
            <a:ext cx="1440000" cy="1743728"/>
          </a:xfrm>
          <a:prstGeom prst="rect">
            <a:avLst/>
          </a:prstGeom>
        </p:spPr>
      </p:pic>
      <p:grpSp>
        <p:nvGrpSpPr>
          <p:cNvPr id="75" name="그룹 74"/>
          <p:cNvGrpSpPr/>
          <p:nvPr/>
        </p:nvGrpSpPr>
        <p:grpSpPr>
          <a:xfrm>
            <a:off x="6947455" y="3909628"/>
            <a:ext cx="1721329" cy="1447800"/>
            <a:chOff x="238605" y="4397132"/>
            <a:chExt cx="1721329" cy="1447800"/>
          </a:xfrm>
        </p:grpSpPr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605" y="4397132"/>
              <a:ext cx="1721329" cy="1447800"/>
            </a:xfrm>
            <a:prstGeom prst="rect">
              <a:avLst/>
            </a:prstGeom>
          </p:spPr>
        </p:pic>
        <p:sp>
          <p:nvSpPr>
            <p:cNvPr id="77" name="TextBox 18"/>
            <p:cNvSpPr txBox="1"/>
            <p:nvPr/>
          </p:nvSpPr>
          <p:spPr>
            <a:xfrm>
              <a:off x="410304" y="4843647"/>
              <a:ext cx="1377930" cy="333489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4000" b="1" dirty="0" smtClean="0"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USER</a:t>
              </a:r>
              <a:endParaRPr lang="en-US" sz="4000" b="1" dirty="0">
                <a:latin typeface="Source Han Sans KR Bold"/>
                <a:ea typeface="Source Han Sans KR Bold"/>
                <a:cs typeface="Source Han Sans KR Bold"/>
                <a:sym typeface="Source Han Sans KR Bold"/>
              </a:endParaRPr>
            </a:p>
          </p:txBody>
        </p:sp>
      </p:grpSp>
      <p:pic>
        <p:nvPicPr>
          <p:cNvPr id="78" name="그림 7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39" b="51751"/>
          <a:stretch/>
        </p:blipFill>
        <p:spPr>
          <a:xfrm>
            <a:off x="11618858" y="3810249"/>
            <a:ext cx="1620000" cy="1646558"/>
          </a:xfrm>
          <a:prstGeom prst="rect">
            <a:avLst/>
          </a:prstGeom>
        </p:spPr>
      </p:pic>
      <p:sp>
        <p:nvSpPr>
          <p:cNvPr id="86" name="TextBox 18"/>
          <p:cNvSpPr txBox="1"/>
          <p:nvPr/>
        </p:nvSpPr>
        <p:spPr>
          <a:xfrm>
            <a:off x="7070618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API Server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7" name="TextBox 18"/>
          <p:cNvSpPr txBox="1"/>
          <p:nvPr/>
        </p:nvSpPr>
        <p:spPr>
          <a:xfrm>
            <a:off x="11457028" y="9491669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DBMS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8" name="TextBox 18"/>
          <p:cNvSpPr txBox="1"/>
          <p:nvPr/>
        </p:nvSpPr>
        <p:spPr>
          <a:xfrm>
            <a:off x="6947455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Browser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89" name="TextBox 18"/>
          <p:cNvSpPr txBox="1"/>
          <p:nvPr/>
        </p:nvSpPr>
        <p:spPr>
          <a:xfrm>
            <a:off x="11568193" y="3406707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Web Server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0" name="TextBox 18"/>
          <p:cNvSpPr txBox="1"/>
          <p:nvPr/>
        </p:nvSpPr>
        <p:spPr>
          <a:xfrm>
            <a:off x="15839593" y="3406707"/>
            <a:ext cx="1721329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 GPT</a:t>
            </a:r>
          </a:p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Service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3" name="AutoShape 3"/>
          <p:cNvSpPr/>
          <p:nvPr/>
        </p:nvSpPr>
        <p:spPr>
          <a:xfrm flipH="1" flipV="1">
            <a:off x="6259956" y="2056704"/>
            <a:ext cx="17896" cy="8230296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4" name="TextBox 18"/>
          <p:cNvSpPr txBox="1"/>
          <p:nvPr/>
        </p:nvSpPr>
        <p:spPr>
          <a:xfrm>
            <a:off x="8486988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사진</a:t>
            </a:r>
            <a:r>
              <a:rPr lang="en-US" altLang="ko-KR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, 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5" name="TextBox 18"/>
          <p:cNvSpPr txBox="1"/>
          <p:nvPr/>
        </p:nvSpPr>
        <p:spPr>
          <a:xfrm>
            <a:off x="12737325" y="3760019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84" name="그림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9458" y="4211212"/>
            <a:ext cx="2301600" cy="623350"/>
          </a:xfrm>
          <a:prstGeom prst="rect">
            <a:avLst/>
          </a:prstGeom>
        </p:spPr>
      </p:pic>
      <p:sp>
        <p:nvSpPr>
          <p:cNvPr id="118" name="TextBox 18"/>
          <p:cNvSpPr txBox="1"/>
          <p:nvPr/>
        </p:nvSpPr>
        <p:spPr>
          <a:xfrm>
            <a:off x="12737325" y="4831732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정보 기반</a:t>
            </a:r>
            <a:endParaRPr lang="en-US" altLang="ko-KR" sz="20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응답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1" name="TextBox 18"/>
          <p:cNvSpPr txBox="1"/>
          <p:nvPr/>
        </p:nvSpPr>
        <p:spPr>
          <a:xfrm>
            <a:off x="8486988" y="4831732"/>
            <a:ext cx="3313666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기반 음식 정보</a:t>
            </a:r>
            <a:endParaRPr lang="en-US" altLang="ko-KR" sz="20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 영양 정보</a:t>
            </a:r>
            <a:endParaRPr lang="en-US" altLang="ko-KR" sz="20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err="1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챗봇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응답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 rot="8100000" flipH="1">
            <a:off x="9219260" y="6987910"/>
            <a:ext cx="180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/>
          <p:cNvCxnSpPr/>
          <p:nvPr/>
        </p:nvCxnSpPr>
        <p:spPr>
          <a:xfrm rot="8100000" flipV="1">
            <a:off x="8441764" y="6987910"/>
            <a:ext cx="1800000" cy="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/>
          <p:cNvCxnSpPr/>
          <p:nvPr/>
        </p:nvCxnSpPr>
        <p:spPr>
          <a:xfrm flipH="1" flipV="1">
            <a:off x="11959829" y="6004307"/>
            <a:ext cx="0" cy="162000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 flipH="1">
            <a:off x="12737325" y="6004307"/>
            <a:ext cx="0" cy="1620000"/>
          </a:xfrm>
          <a:prstGeom prst="straightConnector1">
            <a:avLst/>
          </a:prstGeom>
          <a:ln w="190500" cap="rnd">
            <a:solidFill>
              <a:srgbClr val="D6DC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8"/>
          <p:cNvSpPr txBox="1"/>
          <p:nvPr/>
        </p:nvSpPr>
        <p:spPr>
          <a:xfrm>
            <a:off x="737750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이미지 정보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6" name="TextBox 18"/>
          <p:cNvSpPr txBox="1"/>
          <p:nvPr/>
        </p:nvSpPr>
        <p:spPr>
          <a:xfrm>
            <a:off x="11085641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아이디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7" name="TextBox 18"/>
          <p:cNvSpPr txBox="1"/>
          <p:nvPr/>
        </p:nvSpPr>
        <p:spPr>
          <a:xfrm>
            <a:off x="8449874" y="7886700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판별된 음식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8" name="TextBox 18"/>
          <p:cNvSpPr txBox="1"/>
          <p:nvPr/>
        </p:nvSpPr>
        <p:spPr>
          <a:xfrm>
            <a:off x="8440300" y="8921968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음식 정보</a:t>
            </a:r>
            <a:endParaRPr lang="en-US" altLang="ko-KR" sz="20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회원 정보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9" name="TextBox 18"/>
          <p:cNvSpPr txBox="1"/>
          <p:nvPr/>
        </p:nvSpPr>
        <p:spPr>
          <a:xfrm>
            <a:off x="9328608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 정보 기반</a:t>
            </a:r>
            <a:endParaRPr lang="en-US" altLang="ko-KR" sz="20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일일 영양 상태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140" name="그림 13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16" b="58526"/>
          <a:stretch/>
        </p:blipFill>
        <p:spPr>
          <a:xfrm>
            <a:off x="16411058" y="7704646"/>
            <a:ext cx="1440000" cy="1743728"/>
          </a:xfrm>
          <a:prstGeom prst="rect">
            <a:avLst/>
          </a:prstGeom>
        </p:spPr>
      </p:pic>
      <p:sp>
        <p:nvSpPr>
          <p:cNvPr id="145" name="TextBox 18"/>
          <p:cNvSpPr txBox="1"/>
          <p:nvPr/>
        </p:nvSpPr>
        <p:spPr>
          <a:xfrm>
            <a:off x="16270393" y="9491668"/>
            <a:ext cx="1721329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Vector DB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7" name="TextBox 18"/>
          <p:cNvSpPr txBox="1"/>
          <p:nvPr/>
        </p:nvSpPr>
        <p:spPr>
          <a:xfrm>
            <a:off x="13869360" y="6283523"/>
            <a:ext cx="3313666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정보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8" name="TextBox 18"/>
          <p:cNvSpPr txBox="1"/>
          <p:nvPr/>
        </p:nvSpPr>
        <p:spPr>
          <a:xfrm>
            <a:off x="12632541" y="6953513"/>
            <a:ext cx="3313666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질문 기반</a:t>
            </a:r>
            <a:endParaRPr lang="en-US" altLang="ko-KR" sz="20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유사 정보</a:t>
            </a:r>
            <a:endParaRPr lang="en-US" altLang="ko-KR" sz="16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9033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9143998" y="6327000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9144001" y="6171851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9372602" y="7391053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80" name="직사각형 79"/>
          <p:cNvSpPr/>
          <p:nvPr/>
        </p:nvSpPr>
        <p:spPr>
          <a:xfrm>
            <a:off x="9372602" y="8037598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0" y="2056704"/>
            <a:ext cx="9000000" cy="8230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2590800" y="2933700"/>
            <a:ext cx="6553199" cy="735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8" name="직사각형 57"/>
          <p:cNvSpPr/>
          <p:nvPr/>
        </p:nvSpPr>
        <p:spPr>
          <a:xfrm>
            <a:off x="-1" y="2056703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9143998" y="2056704"/>
            <a:ext cx="9144002" cy="396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8953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PREVIEW OF THE WEB APPLICATION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20" b="7892"/>
          <a:stretch/>
        </p:blipFill>
        <p:spPr>
          <a:xfrm>
            <a:off x="4521637" y="3275905"/>
            <a:ext cx="2691524" cy="2093950"/>
          </a:xfrm>
          <a:prstGeom prst="rect">
            <a:avLst/>
          </a:prstGeom>
        </p:spPr>
      </p:pic>
      <p:sp>
        <p:nvSpPr>
          <p:cNvPr id="59" name="직사각형 58"/>
          <p:cNvSpPr/>
          <p:nvPr/>
        </p:nvSpPr>
        <p:spPr>
          <a:xfrm>
            <a:off x="228600" y="3275905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60" name="직사각형 59"/>
          <p:cNvSpPr/>
          <p:nvPr/>
        </p:nvSpPr>
        <p:spPr>
          <a:xfrm>
            <a:off x="228600" y="3922450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590800" y="5988358"/>
            <a:ext cx="655319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해당 음식은 </a:t>
            </a:r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r>
              <a:rPr lang="en-US" altLang="ko-KR" sz="1600" dirty="0"/>
              <a:t>[</a:t>
            </a:r>
            <a:r>
              <a:rPr lang="ko-KR" altLang="en-US" sz="1600" dirty="0"/>
              <a:t>콩나물국</a:t>
            </a:r>
            <a:r>
              <a:rPr lang="en-US" altLang="ko-KR" sz="1600" dirty="0"/>
              <a:t>]</a:t>
            </a:r>
            <a:r>
              <a:rPr lang="ko-KR" altLang="en-US" sz="1600" dirty="0"/>
              <a:t>은 </a:t>
            </a:r>
            <a:r>
              <a:rPr lang="en-US" altLang="ko-KR" sz="1600" dirty="0"/>
              <a:t>400g,</a:t>
            </a:r>
            <a:r>
              <a:rPr lang="ko-KR" altLang="en-US" sz="1600" dirty="0"/>
              <a:t>당 </a:t>
            </a:r>
            <a:r>
              <a:rPr lang="en-US" altLang="ko-KR" sz="1600" dirty="0"/>
              <a:t>22.53kcal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/>
              <a:t>포함하는 영양소는 탄수화물 </a:t>
            </a:r>
            <a:r>
              <a:rPr lang="en-US" altLang="ko-KR" sz="1600" dirty="0"/>
              <a:t>1.26g,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0.00g,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1.42g,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1.82g,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33.49mg, </a:t>
            </a:r>
            <a:r>
              <a:rPr lang="ko-KR" altLang="en-US" sz="1600" dirty="0"/>
              <a:t>인 </a:t>
            </a:r>
            <a:r>
              <a:rPr lang="en-US" altLang="ko-KR" sz="1600" dirty="0"/>
              <a:t>44.86mg,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752.43mg,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82.80mg,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8.52mg, </a:t>
            </a:r>
            <a:r>
              <a:rPr lang="ko-KR" altLang="en-US" sz="1600" dirty="0"/>
              <a:t>철 </a:t>
            </a:r>
            <a:r>
              <a:rPr lang="en-US" altLang="ko-KR" sz="1600" dirty="0"/>
              <a:t>0.48mg,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0.25mg,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7.41mg,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0.00g</a:t>
            </a:r>
            <a:r>
              <a:rPr lang="ko-KR" altLang="en-US" sz="1600" dirty="0"/>
              <a:t>입니다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[USER1]</a:t>
            </a:r>
            <a:r>
              <a:rPr lang="ko-KR" altLang="en-US" sz="1600" dirty="0"/>
              <a:t>님의 일일 권장 영양소는 에너지</a:t>
            </a:r>
            <a:r>
              <a:rPr lang="en-US" altLang="ko-KR" sz="1600" dirty="0"/>
              <a:t>: </a:t>
            </a:r>
            <a:r>
              <a:rPr lang="ko-KR" altLang="en-US" sz="1600" dirty="0"/>
              <a:t>약 </a:t>
            </a:r>
            <a:r>
              <a:rPr lang="en-US" altLang="ko-KR" sz="1600" dirty="0"/>
              <a:t>1,800~2,000 kcal, </a:t>
            </a:r>
            <a:r>
              <a:rPr lang="ko-KR" altLang="en-US" sz="1600" dirty="0"/>
              <a:t>탄수화물</a:t>
            </a:r>
            <a:r>
              <a:rPr lang="en-US" altLang="ko-KR" sz="1600" dirty="0"/>
              <a:t>: 250~300g, </a:t>
            </a:r>
            <a:r>
              <a:rPr lang="ko-KR" altLang="en-US" sz="1600" dirty="0"/>
              <a:t>당류</a:t>
            </a:r>
            <a:r>
              <a:rPr lang="en-US" altLang="ko-KR" sz="1600" dirty="0"/>
              <a:t>: 50g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지방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단백질</a:t>
            </a:r>
            <a:r>
              <a:rPr lang="en-US" altLang="ko-KR" sz="1600" dirty="0"/>
              <a:t>: 40~50g, </a:t>
            </a:r>
            <a:r>
              <a:rPr lang="ko-KR" altLang="en-US" sz="1600" dirty="0"/>
              <a:t>칼슘</a:t>
            </a:r>
            <a:r>
              <a:rPr lang="en-US" altLang="ko-KR" sz="1600" dirty="0"/>
              <a:t>: 700~800mg, </a:t>
            </a:r>
            <a:r>
              <a:rPr lang="ko-KR" altLang="en-US" sz="1600" dirty="0"/>
              <a:t>인</a:t>
            </a:r>
            <a:r>
              <a:rPr lang="en-US" altLang="ko-KR" sz="1600" dirty="0"/>
              <a:t>: 700mg, </a:t>
            </a:r>
            <a:r>
              <a:rPr lang="ko-KR" altLang="en-US" sz="1600" dirty="0"/>
              <a:t>나트륨</a:t>
            </a:r>
            <a:r>
              <a:rPr lang="en-US" altLang="ko-KR" sz="1600" dirty="0"/>
              <a:t>: 1,500mg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(</a:t>
            </a:r>
            <a:r>
              <a:rPr lang="ko-KR" altLang="en-US" sz="1600" dirty="0"/>
              <a:t>최대 </a:t>
            </a:r>
            <a:r>
              <a:rPr lang="en-US" altLang="ko-KR" sz="1600" dirty="0"/>
              <a:t>2,300mg), </a:t>
            </a:r>
            <a:r>
              <a:rPr lang="ko-KR" altLang="en-US" sz="1600" dirty="0"/>
              <a:t>칼륨</a:t>
            </a:r>
            <a:r>
              <a:rPr lang="en-US" altLang="ko-KR" sz="1600" dirty="0"/>
              <a:t>: 3,500mg </a:t>
            </a:r>
            <a:r>
              <a:rPr lang="ko-KR" altLang="en-US" sz="1600" dirty="0"/>
              <a:t>이상</a:t>
            </a:r>
            <a:r>
              <a:rPr lang="en-US" altLang="ko-KR" sz="1600" dirty="0"/>
              <a:t>, </a:t>
            </a:r>
            <a:r>
              <a:rPr lang="ko-KR" altLang="en-US" sz="1600" dirty="0"/>
              <a:t>마그네슘</a:t>
            </a:r>
            <a:r>
              <a:rPr lang="en-US" altLang="ko-KR" sz="1600" dirty="0"/>
              <a:t>: 270mg, </a:t>
            </a:r>
            <a:r>
              <a:rPr lang="ko-KR" altLang="en-US" sz="1600" dirty="0"/>
              <a:t>철</a:t>
            </a:r>
            <a:r>
              <a:rPr lang="en-US" altLang="ko-KR" sz="1600" dirty="0"/>
              <a:t>: 18mg, </a:t>
            </a:r>
            <a:r>
              <a:rPr lang="ko-KR" altLang="en-US" sz="1600" dirty="0"/>
              <a:t>아연</a:t>
            </a:r>
            <a:r>
              <a:rPr lang="en-US" altLang="ko-KR" sz="1600" dirty="0"/>
              <a:t>: 8mg, </a:t>
            </a:r>
            <a:r>
              <a:rPr lang="ko-KR" altLang="en-US" sz="1600" dirty="0"/>
              <a:t>콜레스테롤</a:t>
            </a:r>
            <a:r>
              <a:rPr lang="en-US" altLang="ko-KR" sz="1600" dirty="0"/>
              <a:t>: 300mg </a:t>
            </a:r>
            <a:r>
              <a:rPr lang="ko-KR" altLang="en-US" sz="1600" dirty="0"/>
              <a:t>이하</a:t>
            </a:r>
            <a:r>
              <a:rPr lang="en-US" altLang="ko-KR" sz="1600" dirty="0"/>
              <a:t>, </a:t>
            </a:r>
            <a:r>
              <a:rPr lang="ko-KR" altLang="en-US" sz="1600" dirty="0"/>
              <a:t>트랜스지방</a:t>
            </a:r>
            <a:r>
              <a:rPr lang="en-US" altLang="ko-KR" sz="1600" dirty="0"/>
              <a:t>: </a:t>
            </a:r>
            <a:r>
              <a:rPr lang="ko-KR" altLang="en-US" sz="1600" dirty="0"/>
              <a:t>최소화 입니다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 smtClean="0"/>
              <a:t>따라서 </a:t>
            </a:r>
            <a:r>
              <a:rPr lang="ko-KR" altLang="en-US" sz="1600" dirty="0"/>
              <a:t>오늘 현재까지 부족한 영양소는 에너지 </a:t>
            </a:r>
            <a:r>
              <a:rPr lang="en-US" altLang="ko-KR" sz="1600" dirty="0"/>
              <a:t>300kcal, </a:t>
            </a:r>
            <a:r>
              <a:rPr lang="ko-KR" altLang="en-US" sz="1600" dirty="0"/>
              <a:t>단백질 </a:t>
            </a:r>
            <a:r>
              <a:rPr lang="en-US" altLang="ko-KR" sz="1600" dirty="0"/>
              <a:t>50g, </a:t>
            </a:r>
            <a:r>
              <a:rPr lang="ko-KR" altLang="en-US" sz="1600" dirty="0"/>
              <a:t>칼슘 </a:t>
            </a:r>
            <a:r>
              <a:rPr lang="en-US" altLang="ko-KR" sz="1600" dirty="0"/>
              <a:t>100mg, </a:t>
            </a:r>
            <a:r>
              <a:rPr lang="ko-KR" altLang="en-US" sz="1600" dirty="0"/>
              <a:t>인 </a:t>
            </a:r>
            <a:r>
              <a:rPr lang="en-US" altLang="ko-KR" sz="1600" dirty="0"/>
              <a:t>200mg, </a:t>
            </a:r>
            <a:r>
              <a:rPr lang="ko-KR" altLang="en-US" sz="1600" dirty="0"/>
              <a:t>칼륨 </a:t>
            </a:r>
            <a:r>
              <a:rPr lang="en-US" altLang="ko-KR" sz="1600" dirty="0"/>
              <a:t>1,000mg, </a:t>
            </a:r>
            <a:r>
              <a:rPr lang="ko-KR" altLang="en-US" sz="1600" dirty="0"/>
              <a:t>마그네슘 </a:t>
            </a:r>
            <a:r>
              <a:rPr lang="en-US" altLang="ko-KR" sz="1600" dirty="0"/>
              <a:t>50mg, </a:t>
            </a:r>
            <a:r>
              <a:rPr lang="ko-KR" altLang="en-US" sz="1600" dirty="0"/>
              <a:t>철 </a:t>
            </a:r>
            <a:r>
              <a:rPr lang="en-US" altLang="ko-KR" sz="1600" dirty="0"/>
              <a:t>3mg, </a:t>
            </a:r>
            <a:r>
              <a:rPr lang="ko-KR" altLang="en-US" sz="1600" dirty="0"/>
              <a:t>아연 </a:t>
            </a:r>
            <a:r>
              <a:rPr lang="en-US" altLang="ko-KR" sz="1600" dirty="0"/>
              <a:t>5mg</a:t>
            </a:r>
            <a:r>
              <a:rPr lang="ko-KR" altLang="en-US" sz="1600" dirty="0"/>
              <a:t>이며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과잉된</a:t>
            </a:r>
            <a:r>
              <a:rPr lang="ko-KR" altLang="en-US" sz="1600" dirty="0"/>
              <a:t> 영양소는 탄수화물 </a:t>
            </a:r>
            <a:r>
              <a:rPr lang="en-US" altLang="ko-KR" sz="1600" dirty="0"/>
              <a:t>500g, </a:t>
            </a:r>
            <a:r>
              <a:rPr lang="ko-KR" altLang="en-US" sz="1600" dirty="0"/>
              <a:t>당류 </a:t>
            </a:r>
            <a:r>
              <a:rPr lang="en-US" altLang="ko-KR" sz="1600" dirty="0"/>
              <a:t>20g, </a:t>
            </a:r>
            <a:r>
              <a:rPr lang="ko-KR" altLang="en-US" sz="1600" dirty="0"/>
              <a:t>지방 </a:t>
            </a:r>
            <a:r>
              <a:rPr lang="en-US" altLang="ko-KR" sz="1600" dirty="0"/>
              <a:t>20g, </a:t>
            </a:r>
            <a:r>
              <a:rPr lang="ko-KR" altLang="en-US" sz="1600" dirty="0"/>
              <a:t>나트륨 </a:t>
            </a:r>
            <a:r>
              <a:rPr lang="en-US" altLang="ko-KR" sz="1600" dirty="0"/>
              <a:t>0mg, </a:t>
            </a:r>
            <a:r>
              <a:rPr lang="ko-KR" altLang="en-US" sz="1600" dirty="0"/>
              <a:t>콜레스테롤 </a:t>
            </a:r>
            <a:r>
              <a:rPr lang="en-US" altLang="ko-KR" sz="1600" dirty="0"/>
              <a:t>0mg, </a:t>
            </a:r>
            <a:r>
              <a:rPr lang="ko-KR" altLang="en-US" sz="1600" dirty="0"/>
              <a:t>트랜스지방 </a:t>
            </a:r>
            <a:r>
              <a:rPr lang="en-US" altLang="ko-KR" sz="1600" dirty="0"/>
              <a:t>10g</a:t>
            </a:r>
            <a:r>
              <a:rPr lang="ko-KR" altLang="en-US" sz="1600" dirty="0" smtClean="0"/>
              <a:t>입니다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해당 음식을 만들기 위한 재료와 레시피는 아래와 같습니다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9144001" y="2068257"/>
            <a:ext cx="9143999" cy="876997"/>
          </a:xfrm>
          <a:prstGeom prst="rect">
            <a:avLst/>
          </a:prstGeom>
          <a:solidFill>
            <a:srgbClr val="D6DC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b="1" dirty="0" err="1" smtClean="0">
                <a:solidFill>
                  <a:schemeClr val="bg1">
                    <a:lumMod val="65000"/>
                  </a:schemeClr>
                </a:solidFill>
              </a:rPr>
              <a:t>Pybo</a:t>
            </a:r>
            <a:r>
              <a:rPr lang="en-US" altLang="ko-KR" sz="4000" dirty="0" smtClean="0">
                <a:solidFill>
                  <a:schemeClr val="tx1"/>
                </a:solidFill>
              </a:rPr>
              <a:t>      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user1 (</a:t>
            </a:r>
            <a:r>
              <a:rPr lang="ko-KR" altLang="en-US" sz="2400" b="1" dirty="0" smtClean="0">
                <a:solidFill>
                  <a:schemeClr val="tx1"/>
                </a:solidFill>
              </a:rPr>
              <a:t>로그아웃</a:t>
            </a:r>
            <a:r>
              <a:rPr lang="en-US" altLang="ko-KR" sz="2400" b="1" dirty="0" smtClean="0">
                <a:solidFill>
                  <a:schemeClr val="tx1"/>
                </a:solidFill>
              </a:rPr>
              <a:t>)</a:t>
            </a:r>
            <a:endParaRPr lang="ko-KR" altLang="en-US" sz="4000" b="1" dirty="0">
              <a:solidFill>
                <a:schemeClr val="tx1"/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372602" y="3287459"/>
            <a:ext cx="2133600" cy="6465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질문과 답변</a:t>
            </a:r>
            <a:endParaRPr lang="ko-KR" altLang="en-US" sz="2000" b="1" dirty="0"/>
          </a:p>
        </p:txBody>
      </p:sp>
      <p:sp>
        <p:nvSpPr>
          <p:cNvPr id="70" name="직사각형 69"/>
          <p:cNvSpPr/>
          <p:nvPr/>
        </p:nvSpPr>
        <p:spPr>
          <a:xfrm>
            <a:off x="9372602" y="3934004"/>
            <a:ext cx="2133600" cy="6465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/>
              <a:t>자유 게시판</a:t>
            </a:r>
            <a:endParaRPr lang="ko-KR" altLang="en-US" sz="2000" b="1" dirty="0"/>
          </a:p>
        </p:txBody>
      </p:sp>
      <p:sp>
        <p:nvSpPr>
          <p:cNvPr id="51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6" name="AutoShape 3"/>
          <p:cNvSpPr/>
          <p:nvPr/>
        </p:nvSpPr>
        <p:spPr>
          <a:xfrm flipV="1">
            <a:off x="9144000" y="2056703"/>
            <a:ext cx="0" cy="823029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1" name="AutoShape 3"/>
          <p:cNvSpPr/>
          <p:nvPr/>
        </p:nvSpPr>
        <p:spPr>
          <a:xfrm>
            <a:off x="9143998" y="6171852"/>
            <a:ext cx="9144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모서리가 둥근 사각형 설명선 9"/>
          <p:cNvSpPr/>
          <p:nvPr/>
        </p:nvSpPr>
        <p:spPr>
          <a:xfrm>
            <a:off x="12573000" y="3034857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300kcal</a:t>
            </a:r>
            <a:r>
              <a:rPr lang="ko-KR" altLang="en-US" sz="1700" dirty="0" smtClean="0">
                <a:solidFill>
                  <a:schemeClr val="tx1"/>
                </a:solidFill>
              </a:rPr>
              <a:t>를 소모하고 싶어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어떤 운동을 얼마나 하는게 좋을까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1" name="모서리가 둥근 사각형 설명선 80"/>
          <p:cNvSpPr/>
          <p:nvPr/>
        </p:nvSpPr>
        <p:spPr>
          <a:xfrm flipH="1">
            <a:off x="12573000" y="3842465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님의 경우</a:t>
            </a:r>
            <a:r>
              <a:rPr lang="en-US" altLang="ko-KR" sz="1700" dirty="0" smtClean="0">
                <a:solidFill>
                  <a:schemeClr val="tx1"/>
                </a:solidFill>
              </a:rPr>
              <a:t>,  </a:t>
            </a:r>
          </a:p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60~75</a:t>
            </a:r>
            <a:r>
              <a:rPr lang="ko-KR" altLang="en-US" sz="1700" dirty="0">
                <a:solidFill>
                  <a:schemeClr val="tx1"/>
                </a:solidFill>
              </a:rPr>
              <a:t>분 동안 빠르게 걷기</a:t>
            </a:r>
            <a:r>
              <a:rPr lang="en-US" altLang="ko-KR" sz="1700" dirty="0">
                <a:solidFill>
                  <a:schemeClr val="tx1"/>
                </a:solidFill>
              </a:rPr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700" dirty="0">
                <a:solidFill>
                  <a:schemeClr val="tx1"/>
                </a:solidFill>
              </a:rPr>
              <a:t>관절에 부담을 주지 않고 지속적으로 움직일 수 있어 초보자에게 적합하며</a:t>
            </a:r>
            <a:r>
              <a:rPr lang="en-US" altLang="ko-KR" sz="1700" dirty="0">
                <a:solidFill>
                  <a:schemeClr val="tx1"/>
                </a:solidFill>
              </a:rPr>
              <a:t>, </a:t>
            </a:r>
            <a:r>
              <a:rPr lang="ko-KR" altLang="en-US" sz="1700" dirty="0">
                <a:solidFill>
                  <a:schemeClr val="tx1"/>
                </a:solidFill>
              </a:rPr>
              <a:t>바른 자세를 유지하는 것이 중요합니다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  <a:endParaRPr lang="en-US" altLang="ko-KR" sz="170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1700" dirty="0">
                <a:solidFill>
                  <a:schemeClr val="tx1"/>
                </a:solidFill>
              </a:rPr>
              <a:t>40~50</a:t>
            </a:r>
            <a:r>
              <a:rPr lang="ko-KR" altLang="en-US" sz="1700" dirty="0">
                <a:solidFill>
                  <a:schemeClr val="tx1"/>
                </a:solidFill>
              </a:rPr>
              <a:t>분 </a:t>
            </a:r>
            <a:r>
              <a:rPr lang="ko-KR" altLang="en-US" sz="1700" dirty="0" smtClean="0">
                <a:solidFill>
                  <a:schemeClr val="tx1"/>
                </a:solidFill>
              </a:rPr>
              <a:t>동안 </a:t>
            </a:r>
            <a:r>
              <a:rPr lang="ko-KR" altLang="en-US" sz="1700" dirty="0">
                <a:solidFill>
                  <a:schemeClr val="tx1"/>
                </a:solidFill>
              </a:rPr>
              <a:t>자전거 타기</a:t>
            </a:r>
            <a:r>
              <a:rPr lang="en-US" altLang="ko-KR" sz="1700" dirty="0" smtClean="0">
                <a:solidFill>
                  <a:schemeClr val="tx1"/>
                </a:solidFill>
              </a:rPr>
              <a:t>. </a:t>
            </a:r>
            <a:r>
              <a:rPr lang="ko-KR" altLang="en-US" sz="1700" dirty="0" smtClean="0">
                <a:solidFill>
                  <a:schemeClr val="tx1"/>
                </a:solidFill>
              </a:rPr>
              <a:t>페달을 </a:t>
            </a:r>
            <a:r>
              <a:rPr lang="ko-KR" altLang="en-US" sz="1700" dirty="0">
                <a:solidFill>
                  <a:schemeClr val="tx1"/>
                </a:solidFill>
              </a:rPr>
              <a:t>일정한 속도로 밟으며 운동 강도를 조절하세요</a:t>
            </a:r>
            <a:r>
              <a:rPr lang="en-US" altLang="ko-KR" sz="1700" dirty="0">
                <a:solidFill>
                  <a:schemeClr val="tx1"/>
                </a:solidFill>
              </a:rPr>
              <a:t>.</a:t>
            </a:r>
            <a:endParaRPr lang="en-US" altLang="ko-KR" sz="1700" dirty="0" smtClean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00392" y="338353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1846494" y="5647372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  <p:sp>
        <p:nvSpPr>
          <p:cNvPr id="83" name="모서리가 둥근 사각형 설명선 82"/>
          <p:cNvSpPr/>
          <p:nvPr/>
        </p:nvSpPr>
        <p:spPr>
          <a:xfrm>
            <a:off x="12573000" y="7192271"/>
            <a:ext cx="4724400" cy="718005"/>
          </a:xfrm>
          <a:prstGeom prst="wedgeRoundRectCallout">
            <a:avLst>
              <a:gd name="adj1" fmla="val 54896"/>
              <a:gd name="adj2" fmla="val 24685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나한테 김치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돼지고기</a:t>
            </a:r>
            <a:r>
              <a:rPr lang="en-US" altLang="ko-KR" sz="1700" dirty="0" smtClean="0">
                <a:solidFill>
                  <a:schemeClr val="tx1"/>
                </a:solidFill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</a:rPr>
              <a:t>두부가 있어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 algn="r"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이걸로 무슨 음식을 만들 수 있을까</a:t>
            </a:r>
            <a:r>
              <a:rPr lang="en-US" altLang="ko-KR" sz="1700" dirty="0" smtClean="0">
                <a:solidFill>
                  <a:schemeClr val="tx1"/>
                </a:solidFill>
              </a:rPr>
              <a:t>?</a:t>
            </a:r>
            <a:endParaRPr lang="ko-KR" altLang="en-US" sz="1700" dirty="0">
              <a:solidFill>
                <a:schemeClr val="tx1"/>
              </a:solidFill>
            </a:endParaRPr>
          </a:p>
        </p:txBody>
      </p:sp>
      <p:sp>
        <p:nvSpPr>
          <p:cNvPr id="85" name="모서리가 둥근 사각형 설명선 84"/>
          <p:cNvSpPr/>
          <p:nvPr/>
        </p:nvSpPr>
        <p:spPr>
          <a:xfrm flipH="1">
            <a:off x="12573000" y="7999879"/>
            <a:ext cx="4724400" cy="2174240"/>
          </a:xfrm>
          <a:prstGeom prst="wedgeRoundRectCallout">
            <a:avLst>
              <a:gd name="adj1" fmla="val 55655"/>
              <a:gd name="adj2" fmla="val 34249"/>
              <a:gd name="adj3" fmla="val 16667"/>
            </a:avLst>
          </a:prstGeom>
          <a:solidFill>
            <a:schemeClr val="bg1"/>
          </a:solidFill>
          <a:ln w="571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altLang="ko-KR" sz="1700" dirty="0" smtClean="0">
                <a:solidFill>
                  <a:schemeClr val="tx1"/>
                </a:solidFill>
              </a:rPr>
              <a:t>User1</a:t>
            </a:r>
            <a:r>
              <a:rPr lang="ko-KR" altLang="en-US" sz="1700" dirty="0" smtClean="0">
                <a:solidFill>
                  <a:schemeClr val="tx1"/>
                </a:solidFill>
              </a:rPr>
              <a:t>님이 가지고 계신 재료로 만들 수 있는 음식 목록은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돼지고기김치찌개와</a:t>
            </a:r>
            <a:r>
              <a:rPr lang="en-US" altLang="ko-KR" sz="1700" dirty="0" smtClean="0">
                <a:solidFill>
                  <a:schemeClr val="tx1"/>
                </a:solidFill>
              </a:rPr>
              <a:t> </a:t>
            </a:r>
            <a:r>
              <a:rPr lang="ko-KR" altLang="en-US" sz="1700" dirty="0" smtClean="0">
                <a:solidFill>
                  <a:schemeClr val="tx1"/>
                </a:solidFill>
              </a:rPr>
              <a:t>수육과 김치를 곁들인 </a:t>
            </a:r>
            <a:r>
              <a:rPr lang="ko-KR" altLang="en-US" sz="1700" dirty="0" err="1" smtClean="0">
                <a:solidFill>
                  <a:schemeClr val="tx1"/>
                </a:solidFill>
              </a:rPr>
              <a:t>삼합</a:t>
            </a:r>
            <a:r>
              <a:rPr lang="ko-KR" altLang="en-US" sz="1700" dirty="0" smtClean="0">
                <a:solidFill>
                  <a:schemeClr val="tx1"/>
                </a:solidFill>
              </a:rPr>
              <a:t> 등이 있습니다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700" dirty="0" smtClean="0">
                <a:solidFill>
                  <a:schemeClr val="tx1"/>
                </a:solidFill>
              </a:rPr>
              <a:t>원하시는 음식을 알려주시면</a:t>
            </a:r>
            <a:r>
              <a:rPr lang="en-US" altLang="ko-KR" sz="1700" dirty="0" smtClean="0">
                <a:solidFill>
                  <a:schemeClr val="tx1"/>
                </a:solidFill>
              </a:rPr>
              <a:t>,</a:t>
            </a:r>
            <a:r>
              <a:rPr lang="ko-KR" altLang="en-US" sz="1700" dirty="0" smtClean="0">
                <a:solidFill>
                  <a:schemeClr val="tx1"/>
                </a:solidFill>
              </a:rPr>
              <a:t> 자세한 레시피를 알려드리겠습니다</a:t>
            </a:r>
            <a:r>
              <a:rPr lang="en-US" altLang="ko-KR" sz="17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7500392" y="754094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user1</a:t>
            </a:r>
            <a:endParaRPr lang="ko-KR" altLang="en-US" b="1" dirty="0"/>
          </a:p>
        </p:txBody>
      </p:sp>
      <p:sp>
        <p:nvSpPr>
          <p:cNvPr id="93" name="TextBox 92"/>
          <p:cNvSpPr txBox="1"/>
          <p:nvPr/>
        </p:nvSpPr>
        <p:spPr>
          <a:xfrm>
            <a:off x="11846494" y="9804786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CB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22078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3"/>
          <p:cNvSpPr/>
          <p:nvPr/>
        </p:nvSpPr>
        <p:spPr>
          <a:xfrm>
            <a:off x="0" y="2407061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12166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1" name="TextBox 8"/>
          <p:cNvSpPr txBox="1"/>
          <p:nvPr/>
        </p:nvSpPr>
        <p:spPr>
          <a:xfrm>
            <a:off x="12166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수집 및 모델 개발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216685" y="3989294"/>
            <a:ext cx="4005530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lvl="0"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(24.12.26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25.01.01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 수집 및 전처리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25.01.08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구축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(25.01.09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25.01.15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분류</a:t>
            </a:r>
            <a:r>
              <a:rPr lang="en-US" altLang="ko-KR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처리 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 개발</a:t>
            </a:r>
            <a:endParaRPr lang="en-US" altLang="ko-KR" sz="24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 </a:t>
            </a:r>
            <a:r>
              <a:rPr lang="ko-KR" altLang="en-US" sz="2400" b="1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>
              <a:spcBef>
                <a:spcPct val="0"/>
              </a:spcBef>
            </a:pP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(25.01.16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25.01.22 </a:t>
            </a:r>
            <a:r>
              <a:rPr lang="ko-KR" altLang="en-US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b="1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개발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1216686" y="2828037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1~4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(24.12.26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25.01.22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4" name="Freeform 6"/>
          <p:cNvSpPr/>
          <p:nvPr/>
        </p:nvSpPr>
        <p:spPr>
          <a:xfrm>
            <a:off x="714123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5" name="TextBox 8"/>
          <p:cNvSpPr txBox="1"/>
          <p:nvPr/>
        </p:nvSpPr>
        <p:spPr>
          <a:xfrm>
            <a:off x="714123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서비스 개발 및 배포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7141236" y="2828036"/>
            <a:ext cx="4005528" cy="800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5~7 </a:t>
            </a:r>
            <a:r>
              <a:rPr lang="ko-KR" alt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주차</a:t>
            </a:r>
            <a:endParaRPr lang="en-US" altLang="ko-KR" sz="2800" b="1" dirty="0" smtClean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(25.01.23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25.02.12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수</a:t>
            </a:r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)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7"/>
          <p:cNvSpPr txBox="1"/>
          <p:nvPr/>
        </p:nvSpPr>
        <p:spPr>
          <a:xfrm>
            <a:off x="7141235" y="3989294"/>
            <a:ext cx="4005530" cy="24314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5~6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(25.01.23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~ 25.02.05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서비스 개발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7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주차</a:t>
            </a:r>
            <a:endParaRPr lang="en-US" altLang="ko-KR" sz="2400" b="1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(25.02.06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 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~ 05.02.12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</a:t>
            </a: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4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통합 테스트 및 배포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Freeform 6"/>
          <p:cNvSpPr/>
          <p:nvPr/>
        </p:nvSpPr>
        <p:spPr>
          <a:xfrm>
            <a:off x="13065785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5" name="TextBox 8"/>
          <p:cNvSpPr txBox="1"/>
          <p:nvPr/>
        </p:nvSpPr>
        <p:spPr>
          <a:xfrm>
            <a:off x="13065785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 자료 제작 및 발표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6" name="TextBox 18"/>
          <p:cNvSpPr txBox="1"/>
          <p:nvPr/>
        </p:nvSpPr>
        <p:spPr>
          <a:xfrm>
            <a:off x="13065786" y="2828036"/>
            <a:ext cx="4005528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25.02.13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 </a:t>
            </a:r>
            <a:r>
              <a:rPr lang="en-US" altLang="ko-KR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~ 25.02.14 </a:t>
            </a:r>
            <a:r>
              <a:rPr lang="ko-KR" altLang="en-US" sz="24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금</a:t>
            </a:r>
            <a:endParaRPr lang="en-US" sz="24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065785" y="3523350"/>
            <a:ext cx="400553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25.02.13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목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 자료 제작</a:t>
            </a: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4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25.02.14 </a:t>
            </a:r>
            <a:r>
              <a:rPr lang="ko-KR" altLang="en-US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금</a:t>
            </a:r>
            <a:endParaRPr lang="en-US" altLang="ko-KR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4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발표</a:t>
            </a:r>
            <a:endParaRPr lang="en-US" sz="24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1506</Words>
  <Application>Microsoft Office PowerPoint</Application>
  <PresentationFormat>사용자 지정</PresentationFormat>
  <Paragraphs>248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9" baseType="lpstr">
      <vt:lpstr>Calibri</vt:lpstr>
      <vt:lpstr>맑은 고딕</vt:lpstr>
      <vt:lpstr>Inter</vt:lpstr>
      <vt:lpstr>Arial</vt:lpstr>
      <vt:lpstr>Inter Bold</vt:lpstr>
      <vt:lpstr>Inter Semi-Bold</vt:lpstr>
      <vt:lpstr>Inter Light</vt:lpstr>
      <vt:lpstr>Source Han Sans KR</vt:lpstr>
      <vt:lpstr>Source Han Sans KR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human</cp:lastModifiedBy>
  <cp:revision>78</cp:revision>
  <dcterms:created xsi:type="dcterms:W3CDTF">2006-08-16T00:00:00Z</dcterms:created>
  <dcterms:modified xsi:type="dcterms:W3CDTF">2025-01-02T09:12:37Z</dcterms:modified>
  <dc:identifier>DAGavlWFifA</dc:identifier>
</cp:coreProperties>
</file>